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67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1D41"/>
    <a:srgbClr val="232C64"/>
    <a:srgbClr val="DC8A27"/>
    <a:srgbClr val="9B6019"/>
    <a:srgbClr val="EAB97E"/>
    <a:srgbClr val="E4A65A"/>
    <a:srgbClr val="4354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4" d="100"/>
          <a:sy n="54" d="100"/>
        </p:scale>
        <p:origin x="2826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375" y="0"/>
            <a:ext cx="3170238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A9189A-90F7-4A5E-9862-E299F17C78D8}" type="datetimeFigureOut">
              <a:rPr lang="en-US" smtClean="0"/>
              <a:t>12/3/2014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375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201ABB-EB86-4620-9447-84BB7CE2EE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1577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E5D03B-D8D8-4500-902B-5C2CEB61B52F}" type="datetimeFigureOut">
              <a:rPr lang="en-US" smtClean="0"/>
              <a:t>12/3/2014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8" y="4560888"/>
            <a:ext cx="5851525" cy="43195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574937-7315-40E1-9C79-B2ABF27BF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629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g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g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7" t="-16288" r="-568" b="19674"/>
          <a:stretch/>
        </p:blipFill>
        <p:spPr>
          <a:xfrm>
            <a:off x="0" y="-1390650"/>
            <a:ext cx="8743449" cy="824865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-1"/>
            <a:ext cx="9144000" cy="685800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24" y="381000"/>
            <a:ext cx="4829676" cy="4204529"/>
          </a:xfrm>
          <a:prstGeom prst="rect">
            <a:avLst/>
          </a:prstGeom>
        </p:spPr>
      </p:pic>
      <p:sp>
        <p:nvSpPr>
          <p:cNvPr id="12" name="TextBox 11"/>
          <p:cNvSpPr txBox="1"/>
          <p:nvPr userDrawn="1"/>
        </p:nvSpPr>
        <p:spPr>
          <a:xfrm>
            <a:off x="4572000" y="1752600"/>
            <a:ext cx="364555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800" dirty="0" smtClean="0">
                <a:solidFill>
                  <a:srgbClr val="232C64"/>
                </a:solidFill>
                <a:latin typeface="Helvetica" pitchFamily="34" charset="0"/>
              </a:rPr>
              <a:t>Capabilities</a:t>
            </a:r>
          </a:p>
          <a:p>
            <a:pPr algn="l">
              <a:lnSpc>
                <a:spcPts val="4800"/>
              </a:lnSpc>
            </a:pPr>
            <a:r>
              <a:rPr lang="en-US" sz="4800" dirty="0" smtClean="0">
                <a:solidFill>
                  <a:srgbClr val="232C64"/>
                </a:solidFill>
                <a:latin typeface="Helvetica" pitchFamily="34" charset="0"/>
              </a:rPr>
              <a:t>Presentation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519" y="5638800"/>
            <a:ext cx="4370830" cy="914400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4618064" y="2964009"/>
            <a:ext cx="4087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>
                <a:solidFill>
                  <a:srgbClr val="DC8A27"/>
                </a:solidFill>
              </a:rPr>
              <a:t>IT, Engineering,</a:t>
            </a:r>
            <a:r>
              <a:rPr lang="en-US" baseline="0" dirty="0" smtClean="0">
                <a:solidFill>
                  <a:srgbClr val="DC8A27"/>
                </a:solidFill>
              </a:rPr>
              <a:t> Healthcare, Professional and Government Staffing Solutions</a:t>
            </a:r>
            <a:endParaRPr lang="en-US" dirty="0" smtClean="0">
              <a:solidFill>
                <a:srgbClr val="DC8A27"/>
              </a:solidFill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 hasCustomPrompt="1"/>
          </p:nvPr>
        </p:nvSpPr>
        <p:spPr>
          <a:xfrm>
            <a:off x="4574525" y="4419600"/>
            <a:ext cx="3340750" cy="914400"/>
          </a:xfrm>
        </p:spPr>
        <p:txBody>
          <a:bodyPr>
            <a:normAutofit/>
          </a:bodyPr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sz="2400" baseline="0">
                <a:latin typeface="Helvetica" pitchFamily="34" charset="0"/>
              </a:defRPr>
            </a:lvl1pPr>
          </a:lstStyle>
          <a:p>
            <a:pPr lvl="0"/>
            <a:r>
              <a:rPr lang="en-US" dirty="0" smtClean="0"/>
              <a:t>CUSTOMER</a:t>
            </a:r>
            <a:endParaRPr lang="en-US" dirty="0"/>
          </a:p>
        </p:txBody>
      </p:sp>
      <p:sp>
        <p:nvSpPr>
          <p:cNvPr id="20" name="TextBox 19"/>
          <p:cNvSpPr txBox="1"/>
          <p:nvPr userDrawn="1"/>
        </p:nvSpPr>
        <p:spPr>
          <a:xfrm>
            <a:off x="4572000" y="3947611"/>
            <a:ext cx="2015295" cy="4719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lvl="0" indent="0">
              <a:lnSpc>
                <a:spcPts val="3200"/>
              </a:lnSpc>
              <a:spcBef>
                <a:spcPts val="0"/>
              </a:spcBef>
              <a:buFont typeface="Arial" pitchFamily="34" charset="0"/>
              <a:buNone/>
              <a:defRPr sz="2400" baseline="0">
                <a:latin typeface="Helvetic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r>
              <a:rPr lang="en-US" sz="2400" dirty="0" smtClean="0"/>
              <a:t>Presented to:</a:t>
            </a:r>
          </a:p>
        </p:txBody>
      </p:sp>
    </p:spTree>
    <p:extLst>
      <p:ext uri="{BB962C8B-B14F-4D97-AF65-F5344CB8AC3E}">
        <p14:creationId xmlns:p14="http://schemas.microsoft.com/office/powerpoint/2010/main" val="1881189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7" t="-16288" r="-568" b="19674"/>
          <a:stretch/>
        </p:blipFill>
        <p:spPr>
          <a:xfrm>
            <a:off x="0" y="-1390650"/>
            <a:ext cx="8743449" cy="824865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-1"/>
            <a:ext cx="9144000" cy="685800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24" y="381000"/>
            <a:ext cx="4829676" cy="4204529"/>
          </a:xfrm>
          <a:prstGeom prst="rect">
            <a:avLst/>
          </a:prstGeom>
        </p:spPr>
      </p:pic>
      <p:sp>
        <p:nvSpPr>
          <p:cNvPr id="12" name="TextBox 11"/>
          <p:cNvSpPr txBox="1"/>
          <p:nvPr userDrawn="1"/>
        </p:nvSpPr>
        <p:spPr>
          <a:xfrm>
            <a:off x="4572000" y="1882914"/>
            <a:ext cx="31758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 b="1" dirty="0" smtClean="0">
                <a:solidFill>
                  <a:srgbClr val="232C64"/>
                </a:solidFill>
                <a:latin typeface="Helvetica" pitchFamily="34" charset="0"/>
              </a:rPr>
              <a:t>COMFORCE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4618064" y="2571690"/>
            <a:ext cx="4297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b="1" dirty="0" smtClean="0">
                <a:solidFill>
                  <a:srgbClr val="DC8A27"/>
                </a:solidFill>
              </a:rPr>
              <a:t>An ACS Group Company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324" y="5599296"/>
            <a:ext cx="3915276" cy="953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526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503238"/>
            <a:ext cx="8229600" cy="563562"/>
          </a:xfrm>
        </p:spPr>
        <p:txBody>
          <a:bodyPr anchor="b">
            <a:normAutofit/>
          </a:bodyPr>
          <a:lstStyle>
            <a:lvl1pPr algn="r">
              <a:defRPr sz="2600" b="1" cap="all" baseline="0">
                <a:solidFill>
                  <a:srgbClr val="DC8A27"/>
                </a:solidFill>
                <a:latin typeface="Helvetica" pitchFamily="34" charset="0"/>
              </a:defRPr>
            </a:lvl1pPr>
          </a:lstStyle>
          <a:p>
            <a:r>
              <a:rPr lang="en-US" dirty="0" smtClean="0"/>
              <a:t>to Edit 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524000"/>
            <a:ext cx="8229600" cy="4724400"/>
          </a:xfrm>
        </p:spPr>
        <p:txBody>
          <a:bodyPr>
            <a:normAutofit/>
          </a:bodyPr>
          <a:lstStyle>
            <a:lvl1pPr marL="342900" indent="-342900">
              <a:buClr>
                <a:srgbClr val="DC8A27"/>
              </a:buClr>
              <a:buFont typeface="Arial" pitchFamily="34" charset="0"/>
              <a:buChar char="•"/>
              <a:defRPr sz="2800"/>
            </a:lvl1pPr>
            <a:lvl2pPr marL="742950" indent="-285750">
              <a:buClr>
                <a:srgbClr val="DC8A27"/>
              </a:buClr>
              <a:buFont typeface="Arial" pitchFamily="34" charset="0"/>
              <a:buChar char="•"/>
              <a:defRPr sz="2400"/>
            </a:lvl2pPr>
            <a:lvl3pPr marL="1143000" indent="-228600">
              <a:buClr>
                <a:srgbClr val="DC8A27"/>
              </a:buClr>
              <a:buFont typeface="Arial" pitchFamily="34" charset="0"/>
              <a:buChar char="•"/>
              <a:defRPr sz="2000"/>
            </a:lvl3pPr>
            <a:lvl4pPr marL="1600200" indent="-228600">
              <a:buClr>
                <a:srgbClr val="DC8A27"/>
              </a:buClr>
              <a:buFont typeface="Arial" pitchFamily="34" charset="0"/>
              <a:buChar char="•"/>
              <a:defRPr sz="1800"/>
            </a:lvl4pPr>
            <a:lvl5pPr marL="2057400" indent="-228600">
              <a:buClr>
                <a:srgbClr val="DC8A27"/>
              </a:buClr>
              <a:buFont typeface="Arial" pitchFamily="34" charset="0"/>
              <a:buChar char="•"/>
              <a:defRPr sz="1800"/>
            </a:lvl5pPr>
          </a:lstStyle>
          <a:p>
            <a:pPr lvl="0"/>
            <a:r>
              <a:rPr lang="en-US" dirty="0" smtClean="0"/>
              <a:t>Click insert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629400" y="6416674"/>
            <a:ext cx="2133600" cy="365125"/>
          </a:xfrm>
        </p:spPr>
        <p:txBody>
          <a:bodyPr/>
          <a:lstStyle>
            <a:lvl1pPr>
              <a:defRPr sz="1050" b="1">
                <a:solidFill>
                  <a:srgbClr val="DC8A27"/>
                </a:solidFill>
              </a:defRPr>
            </a:lvl1pPr>
          </a:lstStyle>
          <a:p>
            <a:fld id="{04593772-93CE-49C7-A0CE-FB9CA5D967A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152400" y="152400"/>
            <a:ext cx="228600" cy="3276600"/>
          </a:xfrm>
          <a:prstGeom prst="rect">
            <a:avLst/>
          </a:prstGeom>
          <a:solidFill>
            <a:srgbClr val="232C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52400" y="3429000"/>
            <a:ext cx="228600" cy="3276600"/>
          </a:xfrm>
          <a:prstGeom prst="rect">
            <a:avLst/>
          </a:prstGeom>
          <a:solidFill>
            <a:srgbClr val="DC8A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52400"/>
            <a:ext cx="2209800" cy="462301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>
            <a:off x="457200" y="6477000"/>
            <a:ext cx="82296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1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066800"/>
            <a:ext cx="8229600" cy="381000"/>
          </a:xfrm>
        </p:spPr>
        <p:txBody>
          <a:bodyPr>
            <a:noAutofit/>
          </a:bodyPr>
          <a:lstStyle>
            <a:lvl1pPr marL="0" indent="0" algn="r">
              <a:buNone/>
              <a:defRPr sz="1600" b="1" baseline="0">
                <a:solidFill>
                  <a:srgbClr val="232C64"/>
                </a:solidFill>
                <a:latin typeface="Helvetica" pitchFamily="34" charset="0"/>
              </a:defRPr>
            </a:lvl1pPr>
          </a:lstStyle>
          <a:p>
            <a:pPr lvl="0"/>
            <a:r>
              <a:rPr lang="en-US" dirty="0" smtClean="0"/>
              <a:t>Click to Edit Slide Subtitle</a:t>
            </a:r>
            <a:endParaRPr lang="en-US" dirty="0"/>
          </a:p>
        </p:txBody>
      </p:sp>
      <p:sp>
        <p:nvSpPr>
          <p:cNvPr id="19" name="Footer Placeholder 4"/>
          <p:cNvSpPr txBox="1">
            <a:spLocks/>
          </p:cNvSpPr>
          <p:nvPr userDrawn="1"/>
        </p:nvSpPr>
        <p:spPr>
          <a:xfrm>
            <a:off x="457200" y="6416675"/>
            <a:ext cx="5791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50" kern="1200">
                <a:solidFill>
                  <a:schemeClr val="bg1">
                    <a:lumMod val="50000"/>
                  </a:schemeClr>
                </a:solidFill>
                <a:latin typeface="Helvetica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2400 Meadowbrook Parkway; Duluth, GA 30096 | www.comforce.com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1214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47800" y="1981200"/>
            <a:ext cx="7696200" cy="3763795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13" name="Rectangle 12"/>
          <p:cNvSpPr/>
          <p:nvPr userDrawn="1"/>
        </p:nvSpPr>
        <p:spPr>
          <a:xfrm>
            <a:off x="0" y="-1"/>
            <a:ext cx="9144000" cy="685800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503238"/>
            <a:ext cx="8229600" cy="563562"/>
          </a:xfrm>
        </p:spPr>
        <p:txBody>
          <a:bodyPr anchor="b">
            <a:normAutofit/>
          </a:bodyPr>
          <a:lstStyle>
            <a:lvl1pPr algn="r">
              <a:defRPr sz="2600" b="1" cap="all" baseline="0">
                <a:solidFill>
                  <a:srgbClr val="DC8A27"/>
                </a:solidFill>
                <a:latin typeface="Helvetica" pitchFamily="34" charset="0"/>
              </a:defRPr>
            </a:lvl1pPr>
          </a:lstStyle>
          <a:p>
            <a:r>
              <a:rPr lang="en-US" dirty="0" smtClean="0"/>
              <a:t>to Edit 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524000"/>
            <a:ext cx="8229600" cy="4724400"/>
          </a:xfrm>
        </p:spPr>
        <p:txBody>
          <a:bodyPr>
            <a:normAutofit/>
          </a:bodyPr>
          <a:lstStyle>
            <a:lvl1pPr marL="342900" indent="-342900">
              <a:buClr>
                <a:srgbClr val="DC8A27"/>
              </a:buClr>
              <a:buFont typeface="Arial" pitchFamily="34" charset="0"/>
              <a:buChar char="•"/>
              <a:defRPr sz="2800"/>
            </a:lvl1pPr>
            <a:lvl2pPr marL="742950" indent="-285750">
              <a:buClr>
                <a:srgbClr val="DC8A27"/>
              </a:buClr>
              <a:buFont typeface="Arial" pitchFamily="34" charset="0"/>
              <a:buChar char="•"/>
              <a:defRPr sz="2400"/>
            </a:lvl2pPr>
            <a:lvl3pPr marL="1143000" indent="-228600">
              <a:buClr>
                <a:srgbClr val="DC8A27"/>
              </a:buClr>
              <a:buFont typeface="Arial" pitchFamily="34" charset="0"/>
              <a:buChar char="•"/>
              <a:defRPr sz="2000"/>
            </a:lvl3pPr>
            <a:lvl4pPr marL="1600200" indent="-228600">
              <a:buClr>
                <a:srgbClr val="DC8A27"/>
              </a:buClr>
              <a:buFont typeface="Arial" pitchFamily="34" charset="0"/>
              <a:buChar char="•"/>
              <a:defRPr sz="1800"/>
            </a:lvl4pPr>
            <a:lvl5pPr marL="2057400" indent="-228600">
              <a:buClr>
                <a:srgbClr val="DC8A27"/>
              </a:buClr>
              <a:buFont typeface="Arial" pitchFamily="34" charset="0"/>
              <a:buChar char="•"/>
              <a:defRPr sz="1800"/>
            </a:lvl5pPr>
          </a:lstStyle>
          <a:p>
            <a:pPr lvl="0"/>
            <a:r>
              <a:rPr lang="en-US" dirty="0" smtClean="0"/>
              <a:t>Click insert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629400" y="6416674"/>
            <a:ext cx="2133600" cy="365125"/>
          </a:xfrm>
        </p:spPr>
        <p:txBody>
          <a:bodyPr/>
          <a:lstStyle>
            <a:lvl1pPr>
              <a:defRPr sz="1050" b="1">
                <a:solidFill>
                  <a:srgbClr val="DC8A27"/>
                </a:solidFill>
              </a:defRPr>
            </a:lvl1pPr>
          </a:lstStyle>
          <a:p>
            <a:fld id="{04593772-93CE-49C7-A0CE-FB9CA5D967A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152400" y="152400"/>
            <a:ext cx="228600" cy="3276600"/>
          </a:xfrm>
          <a:prstGeom prst="rect">
            <a:avLst/>
          </a:prstGeom>
          <a:solidFill>
            <a:srgbClr val="232C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52400" y="3429000"/>
            <a:ext cx="228600" cy="3276600"/>
          </a:xfrm>
          <a:prstGeom prst="rect">
            <a:avLst/>
          </a:prstGeom>
          <a:solidFill>
            <a:srgbClr val="DC8A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52400"/>
            <a:ext cx="2209800" cy="462301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>
            <a:off x="457200" y="6477000"/>
            <a:ext cx="82296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1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066800"/>
            <a:ext cx="8229600" cy="381000"/>
          </a:xfrm>
        </p:spPr>
        <p:txBody>
          <a:bodyPr>
            <a:noAutofit/>
          </a:bodyPr>
          <a:lstStyle>
            <a:lvl1pPr marL="0" indent="0" algn="r">
              <a:buNone/>
              <a:defRPr sz="1600" b="1" baseline="0">
                <a:solidFill>
                  <a:srgbClr val="232C64"/>
                </a:solidFill>
                <a:latin typeface="Helvetica" pitchFamily="34" charset="0"/>
              </a:defRPr>
            </a:lvl1pPr>
          </a:lstStyle>
          <a:p>
            <a:pPr lvl="0"/>
            <a:r>
              <a:rPr lang="en-US" dirty="0" smtClean="0"/>
              <a:t>Click to Edit Slide Subtitle</a:t>
            </a:r>
            <a:endParaRPr lang="en-US" dirty="0"/>
          </a:p>
        </p:txBody>
      </p:sp>
      <p:sp>
        <p:nvSpPr>
          <p:cNvPr id="19" name="Footer Placeholder 4"/>
          <p:cNvSpPr txBox="1">
            <a:spLocks/>
          </p:cNvSpPr>
          <p:nvPr userDrawn="1"/>
        </p:nvSpPr>
        <p:spPr>
          <a:xfrm>
            <a:off x="457200" y="6416675"/>
            <a:ext cx="5791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50" kern="1200">
                <a:solidFill>
                  <a:schemeClr val="bg1">
                    <a:lumMod val="50000"/>
                  </a:schemeClr>
                </a:solidFill>
                <a:latin typeface="Helvetica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2400 Meadowbrook Parkway; Duluth, GA 30096 | www.comforce.com | 1-800-650-5355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4880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952750"/>
            <a:ext cx="9144000" cy="39052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503238"/>
            <a:ext cx="8229600" cy="563562"/>
          </a:xfrm>
        </p:spPr>
        <p:txBody>
          <a:bodyPr anchor="b">
            <a:normAutofit/>
          </a:bodyPr>
          <a:lstStyle>
            <a:lvl1pPr algn="r">
              <a:defRPr sz="2600" b="1" cap="all" baseline="0">
                <a:solidFill>
                  <a:srgbClr val="DC8A27"/>
                </a:solidFill>
                <a:latin typeface="Helvetica" pitchFamily="34" charset="0"/>
              </a:defRPr>
            </a:lvl1pPr>
          </a:lstStyle>
          <a:p>
            <a:r>
              <a:rPr lang="en-US" dirty="0" smtClean="0"/>
              <a:t>to Edit 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524000"/>
            <a:ext cx="8229600" cy="4724400"/>
          </a:xfrm>
        </p:spPr>
        <p:txBody>
          <a:bodyPr>
            <a:normAutofit/>
          </a:bodyPr>
          <a:lstStyle>
            <a:lvl1pPr marL="342900" indent="-342900">
              <a:buClr>
                <a:srgbClr val="DC8A27"/>
              </a:buClr>
              <a:buFont typeface="Arial" pitchFamily="34" charset="0"/>
              <a:buChar char="•"/>
              <a:defRPr sz="2800"/>
            </a:lvl1pPr>
            <a:lvl2pPr marL="742950" indent="-285750">
              <a:buClr>
                <a:srgbClr val="DC8A27"/>
              </a:buClr>
              <a:buFont typeface="Arial" pitchFamily="34" charset="0"/>
              <a:buChar char="•"/>
              <a:defRPr sz="2400"/>
            </a:lvl2pPr>
            <a:lvl3pPr marL="1143000" indent="-228600">
              <a:buClr>
                <a:srgbClr val="DC8A27"/>
              </a:buClr>
              <a:buFont typeface="Arial" pitchFamily="34" charset="0"/>
              <a:buChar char="•"/>
              <a:defRPr sz="2000"/>
            </a:lvl3pPr>
            <a:lvl4pPr marL="1600200" indent="-228600">
              <a:buClr>
                <a:srgbClr val="DC8A27"/>
              </a:buClr>
              <a:buFont typeface="Arial" pitchFamily="34" charset="0"/>
              <a:buChar char="•"/>
              <a:defRPr sz="1800"/>
            </a:lvl4pPr>
            <a:lvl5pPr marL="2057400" indent="-228600">
              <a:buClr>
                <a:srgbClr val="DC8A27"/>
              </a:buClr>
              <a:buFont typeface="Arial" pitchFamily="34" charset="0"/>
              <a:buChar char="•"/>
              <a:defRPr sz="1800"/>
            </a:lvl5pPr>
          </a:lstStyle>
          <a:p>
            <a:pPr lvl="0"/>
            <a:r>
              <a:rPr lang="en-US" dirty="0" smtClean="0"/>
              <a:t>Click insert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629400" y="6416674"/>
            <a:ext cx="2133600" cy="365125"/>
          </a:xfrm>
        </p:spPr>
        <p:txBody>
          <a:bodyPr/>
          <a:lstStyle>
            <a:lvl1pPr>
              <a:defRPr sz="1050" b="1">
                <a:solidFill>
                  <a:srgbClr val="DC8A27"/>
                </a:solidFill>
              </a:defRPr>
            </a:lvl1pPr>
          </a:lstStyle>
          <a:p>
            <a:fld id="{04593772-93CE-49C7-A0CE-FB9CA5D967A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152400" y="152400"/>
            <a:ext cx="228600" cy="3276600"/>
          </a:xfrm>
          <a:prstGeom prst="rect">
            <a:avLst/>
          </a:prstGeom>
          <a:solidFill>
            <a:srgbClr val="232C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52400" y="3429000"/>
            <a:ext cx="228600" cy="3276600"/>
          </a:xfrm>
          <a:prstGeom prst="rect">
            <a:avLst/>
          </a:prstGeom>
          <a:solidFill>
            <a:srgbClr val="DC8A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52400"/>
            <a:ext cx="2209800" cy="462301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>
            <a:off x="457200" y="6477000"/>
            <a:ext cx="82296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1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066800"/>
            <a:ext cx="8229600" cy="381000"/>
          </a:xfrm>
        </p:spPr>
        <p:txBody>
          <a:bodyPr>
            <a:noAutofit/>
          </a:bodyPr>
          <a:lstStyle>
            <a:lvl1pPr marL="0" indent="0" algn="r">
              <a:buNone/>
              <a:defRPr sz="1600" b="1" baseline="0">
                <a:solidFill>
                  <a:srgbClr val="232C64"/>
                </a:solidFill>
                <a:latin typeface="Helvetica" pitchFamily="34" charset="0"/>
              </a:defRPr>
            </a:lvl1pPr>
          </a:lstStyle>
          <a:p>
            <a:pPr lvl="0"/>
            <a:r>
              <a:rPr lang="en-US" dirty="0" smtClean="0"/>
              <a:t>Click to Edit Slide Subtitle</a:t>
            </a:r>
            <a:endParaRPr lang="en-US" dirty="0"/>
          </a:p>
        </p:txBody>
      </p:sp>
      <p:sp>
        <p:nvSpPr>
          <p:cNvPr id="19" name="Footer Placeholder 4"/>
          <p:cNvSpPr txBox="1">
            <a:spLocks/>
          </p:cNvSpPr>
          <p:nvPr userDrawn="1"/>
        </p:nvSpPr>
        <p:spPr>
          <a:xfrm>
            <a:off x="457200" y="6416675"/>
            <a:ext cx="5791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50" kern="1200">
                <a:solidFill>
                  <a:schemeClr val="bg1">
                    <a:lumMod val="50000"/>
                  </a:schemeClr>
                </a:solidFill>
                <a:latin typeface="Helvetica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2400 Meadowbrook Parkway; Duluth, GA 30096 | www.comforce.com | 1-800-650-5355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5476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-2600"/>
          <a:stretch/>
        </p:blipFill>
        <p:spPr>
          <a:xfrm flipH="1">
            <a:off x="3886200" y="2286000"/>
            <a:ext cx="5257800" cy="457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503238"/>
            <a:ext cx="8229600" cy="563562"/>
          </a:xfrm>
        </p:spPr>
        <p:txBody>
          <a:bodyPr anchor="b">
            <a:normAutofit/>
          </a:bodyPr>
          <a:lstStyle>
            <a:lvl1pPr algn="r">
              <a:defRPr sz="2600" b="1" cap="all" baseline="0">
                <a:solidFill>
                  <a:srgbClr val="DC8A27"/>
                </a:solidFill>
                <a:latin typeface="Helvetica" pitchFamily="34" charset="0"/>
              </a:defRPr>
            </a:lvl1pPr>
          </a:lstStyle>
          <a:p>
            <a:r>
              <a:rPr lang="en-US" dirty="0" smtClean="0"/>
              <a:t>to Edit 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524000"/>
            <a:ext cx="8229600" cy="4724400"/>
          </a:xfrm>
        </p:spPr>
        <p:txBody>
          <a:bodyPr>
            <a:normAutofit/>
          </a:bodyPr>
          <a:lstStyle>
            <a:lvl1pPr marL="342900" indent="-342900">
              <a:buClr>
                <a:srgbClr val="DC8A27"/>
              </a:buClr>
              <a:buFont typeface="Arial" pitchFamily="34" charset="0"/>
              <a:buChar char="•"/>
              <a:defRPr sz="2800"/>
            </a:lvl1pPr>
            <a:lvl2pPr marL="742950" indent="-285750">
              <a:buClr>
                <a:srgbClr val="DC8A27"/>
              </a:buClr>
              <a:buFont typeface="Arial" pitchFamily="34" charset="0"/>
              <a:buChar char="•"/>
              <a:defRPr sz="2400"/>
            </a:lvl2pPr>
            <a:lvl3pPr marL="1143000" indent="-228600">
              <a:buClr>
                <a:srgbClr val="DC8A27"/>
              </a:buClr>
              <a:buFont typeface="Arial" pitchFamily="34" charset="0"/>
              <a:buChar char="•"/>
              <a:defRPr sz="2000"/>
            </a:lvl3pPr>
            <a:lvl4pPr marL="1600200" indent="-228600">
              <a:buClr>
                <a:srgbClr val="DC8A27"/>
              </a:buClr>
              <a:buFont typeface="Arial" pitchFamily="34" charset="0"/>
              <a:buChar char="•"/>
              <a:defRPr sz="1800"/>
            </a:lvl4pPr>
            <a:lvl5pPr marL="2057400" indent="-228600">
              <a:buClr>
                <a:srgbClr val="DC8A27"/>
              </a:buClr>
              <a:buFont typeface="Arial" pitchFamily="34" charset="0"/>
              <a:buChar char="•"/>
              <a:defRPr sz="1800"/>
            </a:lvl5pPr>
          </a:lstStyle>
          <a:p>
            <a:pPr lvl="0"/>
            <a:r>
              <a:rPr lang="en-US" dirty="0" smtClean="0"/>
              <a:t>Click insert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629400" y="6416674"/>
            <a:ext cx="2133600" cy="365125"/>
          </a:xfrm>
        </p:spPr>
        <p:txBody>
          <a:bodyPr/>
          <a:lstStyle>
            <a:lvl1pPr>
              <a:defRPr sz="1050" b="1">
                <a:solidFill>
                  <a:srgbClr val="DC8A27"/>
                </a:solidFill>
              </a:defRPr>
            </a:lvl1pPr>
          </a:lstStyle>
          <a:p>
            <a:fld id="{04593772-93CE-49C7-A0CE-FB9CA5D967A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152400" y="152400"/>
            <a:ext cx="228600" cy="3276600"/>
          </a:xfrm>
          <a:prstGeom prst="rect">
            <a:avLst/>
          </a:prstGeom>
          <a:solidFill>
            <a:srgbClr val="232C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52400" y="3429000"/>
            <a:ext cx="228600" cy="3276600"/>
          </a:xfrm>
          <a:prstGeom prst="rect">
            <a:avLst/>
          </a:prstGeom>
          <a:solidFill>
            <a:srgbClr val="DC8A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52400"/>
            <a:ext cx="2209800" cy="462301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>
            <a:off x="457200" y="6477000"/>
            <a:ext cx="82296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1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066800"/>
            <a:ext cx="8229600" cy="381000"/>
          </a:xfrm>
        </p:spPr>
        <p:txBody>
          <a:bodyPr>
            <a:noAutofit/>
          </a:bodyPr>
          <a:lstStyle>
            <a:lvl1pPr marL="0" indent="0" algn="r">
              <a:buNone/>
              <a:defRPr sz="1600" b="1" baseline="0">
                <a:solidFill>
                  <a:srgbClr val="232C64"/>
                </a:solidFill>
                <a:latin typeface="Helvetica" pitchFamily="34" charset="0"/>
              </a:defRPr>
            </a:lvl1pPr>
          </a:lstStyle>
          <a:p>
            <a:pPr lvl="0"/>
            <a:r>
              <a:rPr lang="en-US" dirty="0" smtClean="0"/>
              <a:t>Click to Edit Slide Subtitle</a:t>
            </a:r>
            <a:endParaRPr lang="en-US" dirty="0"/>
          </a:p>
        </p:txBody>
      </p:sp>
      <p:sp>
        <p:nvSpPr>
          <p:cNvPr id="19" name="Footer Placeholder 4"/>
          <p:cNvSpPr txBox="1">
            <a:spLocks/>
          </p:cNvSpPr>
          <p:nvPr userDrawn="1"/>
        </p:nvSpPr>
        <p:spPr>
          <a:xfrm>
            <a:off x="457200" y="6416675"/>
            <a:ext cx="5791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50" kern="1200">
                <a:solidFill>
                  <a:schemeClr val="bg1">
                    <a:lumMod val="50000"/>
                  </a:schemeClr>
                </a:solidFill>
                <a:latin typeface="Helvetica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2400 Meadowbrook Parkway; Duluth, GA 30096 | www.comforce.com | 1-800-650-5355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91153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91134" y="1828800"/>
            <a:ext cx="6852866" cy="4343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503238"/>
            <a:ext cx="8229600" cy="563562"/>
          </a:xfrm>
        </p:spPr>
        <p:txBody>
          <a:bodyPr anchor="b">
            <a:normAutofit/>
          </a:bodyPr>
          <a:lstStyle>
            <a:lvl1pPr algn="r">
              <a:defRPr sz="2600" b="1" cap="all" baseline="0">
                <a:solidFill>
                  <a:srgbClr val="DC8A27"/>
                </a:solidFill>
                <a:latin typeface="Helvetica" pitchFamily="34" charset="0"/>
              </a:defRPr>
            </a:lvl1pPr>
          </a:lstStyle>
          <a:p>
            <a:r>
              <a:rPr lang="en-US" dirty="0" smtClean="0"/>
              <a:t>to Edit 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524000"/>
            <a:ext cx="8229600" cy="4724400"/>
          </a:xfrm>
        </p:spPr>
        <p:txBody>
          <a:bodyPr>
            <a:normAutofit/>
          </a:bodyPr>
          <a:lstStyle>
            <a:lvl1pPr marL="342900" indent="-342900">
              <a:buClr>
                <a:srgbClr val="DC8A27"/>
              </a:buClr>
              <a:buFont typeface="Arial" pitchFamily="34" charset="0"/>
              <a:buChar char="•"/>
              <a:defRPr sz="2800"/>
            </a:lvl1pPr>
            <a:lvl2pPr marL="742950" indent="-285750">
              <a:buClr>
                <a:srgbClr val="DC8A27"/>
              </a:buClr>
              <a:buFont typeface="Arial" pitchFamily="34" charset="0"/>
              <a:buChar char="•"/>
              <a:defRPr sz="2400"/>
            </a:lvl2pPr>
            <a:lvl3pPr marL="1143000" indent="-228600">
              <a:buClr>
                <a:srgbClr val="DC8A27"/>
              </a:buClr>
              <a:buFont typeface="Arial" pitchFamily="34" charset="0"/>
              <a:buChar char="•"/>
              <a:defRPr sz="2000"/>
            </a:lvl3pPr>
            <a:lvl4pPr marL="1600200" indent="-228600">
              <a:buClr>
                <a:srgbClr val="DC8A27"/>
              </a:buClr>
              <a:buFont typeface="Arial" pitchFamily="34" charset="0"/>
              <a:buChar char="•"/>
              <a:defRPr sz="1800"/>
            </a:lvl4pPr>
            <a:lvl5pPr marL="2057400" indent="-228600">
              <a:buClr>
                <a:srgbClr val="DC8A27"/>
              </a:buClr>
              <a:buFont typeface="Arial" pitchFamily="34" charset="0"/>
              <a:buChar char="•"/>
              <a:defRPr sz="1800"/>
            </a:lvl5pPr>
          </a:lstStyle>
          <a:p>
            <a:pPr lvl="0"/>
            <a:r>
              <a:rPr lang="en-US" dirty="0" smtClean="0"/>
              <a:t>Click insert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629400" y="6416674"/>
            <a:ext cx="2133600" cy="365125"/>
          </a:xfrm>
        </p:spPr>
        <p:txBody>
          <a:bodyPr/>
          <a:lstStyle>
            <a:lvl1pPr>
              <a:defRPr sz="1050" b="1">
                <a:solidFill>
                  <a:srgbClr val="DC8A27"/>
                </a:solidFill>
              </a:defRPr>
            </a:lvl1pPr>
          </a:lstStyle>
          <a:p>
            <a:fld id="{04593772-93CE-49C7-A0CE-FB9CA5D967A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152400" y="152400"/>
            <a:ext cx="228600" cy="3276600"/>
          </a:xfrm>
          <a:prstGeom prst="rect">
            <a:avLst/>
          </a:prstGeom>
          <a:solidFill>
            <a:srgbClr val="232C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52400" y="3429000"/>
            <a:ext cx="228600" cy="3276600"/>
          </a:xfrm>
          <a:prstGeom prst="rect">
            <a:avLst/>
          </a:prstGeom>
          <a:solidFill>
            <a:srgbClr val="DC8A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52400"/>
            <a:ext cx="2209800" cy="462301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>
            <a:off x="457200" y="6477000"/>
            <a:ext cx="82296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1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066800"/>
            <a:ext cx="8229600" cy="381000"/>
          </a:xfrm>
        </p:spPr>
        <p:txBody>
          <a:bodyPr>
            <a:noAutofit/>
          </a:bodyPr>
          <a:lstStyle>
            <a:lvl1pPr marL="0" indent="0" algn="r">
              <a:buNone/>
              <a:defRPr sz="1600" b="1" baseline="0">
                <a:solidFill>
                  <a:srgbClr val="232C64"/>
                </a:solidFill>
                <a:latin typeface="Helvetica" pitchFamily="34" charset="0"/>
              </a:defRPr>
            </a:lvl1pPr>
          </a:lstStyle>
          <a:p>
            <a:pPr lvl="0"/>
            <a:r>
              <a:rPr lang="en-US" dirty="0" smtClean="0"/>
              <a:t>Click to Edit Slide Subtitle</a:t>
            </a:r>
            <a:endParaRPr lang="en-US" dirty="0"/>
          </a:p>
        </p:txBody>
      </p:sp>
      <p:sp>
        <p:nvSpPr>
          <p:cNvPr id="19" name="Footer Placeholder 4"/>
          <p:cNvSpPr txBox="1">
            <a:spLocks/>
          </p:cNvSpPr>
          <p:nvPr userDrawn="1"/>
        </p:nvSpPr>
        <p:spPr>
          <a:xfrm>
            <a:off x="457200" y="6416675"/>
            <a:ext cx="5791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50" kern="1200">
                <a:solidFill>
                  <a:schemeClr val="bg1">
                    <a:lumMod val="50000"/>
                  </a:schemeClr>
                </a:solidFill>
                <a:latin typeface="Helvetica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2400 Meadowbrook Parkway; Duluth, GA 30096 | www.comforce.com | 1-800-650-5355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5095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593772-93CE-49C7-A0CE-FB9CA5D967A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0" y="7464623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V001-01272014-EDITABLE</a:t>
            </a:r>
          </a:p>
        </p:txBody>
      </p:sp>
    </p:spTree>
    <p:extLst>
      <p:ext uri="{BB962C8B-B14F-4D97-AF65-F5344CB8AC3E}">
        <p14:creationId xmlns:p14="http://schemas.microsoft.com/office/powerpoint/2010/main" val="3323398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0" r:id="rId3"/>
    <p:sldLayoutId id="2147483653" r:id="rId4"/>
    <p:sldLayoutId id="2147483651" r:id="rId5"/>
    <p:sldLayoutId id="2147483652" r:id="rId6"/>
    <p:sldLayoutId id="2147483654" r:id="rId7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Jessica.ferguson@comforce.com" TargetMode="External"/><Relationship Id="rId2" Type="http://schemas.openxmlformats.org/officeDocument/2006/relationships/hyperlink" Target="mailto:Hannah.blue@comforce.com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67200" y="3352800"/>
            <a:ext cx="4173835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tx2"/>
                </a:solidFill>
              </a:rPr>
              <a:t>Presents:</a:t>
            </a:r>
          </a:p>
          <a:p>
            <a:r>
              <a:rPr lang="en-US" sz="2800" b="1" dirty="0" smtClean="0">
                <a:solidFill>
                  <a:schemeClr val="tx2"/>
                </a:solidFill>
              </a:rPr>
              <a:t>Interview Tips and Tricks</a:t>
            </a:r>
          </a:p>
          <a:p>
            <a:r>
              <a:rPr lang="en-US" sz="2000" dirty="0" smtClean="0">
                <a:solidFill>
                  <a:schemeClr val="tx2"/>
                </a:solidFill>
              </a:rPr>
              <a:t>By: Jessica Ferguson and Hannah Blue </a:t>
            </a:r>
          </a:p>
        </p:txBody>
      </p:sp>
    </p:spTree>
    <p:extLst>
      <p:ext uri="{BB962C8B-B14F-4D97-AF65-F5344CB8AC3E}">
        <p14:creationId xmlns:p14="http://schemas.microsoft.com/office/powerpoint/2010/main" val="3455237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85800" y="1112838"/>
            <a:ext cx="8229600" cy="563562"/>
          </a:xfrm>
        </p:spPr>
        <p:txBody>
          <a:bodyPr/>
          <a:lstStyle/>
          <a:p>
            <a:r>
              <a:rPr lang="en-US" dirty="0" smtClean="0"/>
              <a:t>Phone Screen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09600" y="1981200"/>
            <a:ext cx="8229600" cy="3429000"/>
          </a:xfrm>
        </p:spPr>
        <p:txBody>
          <a:bodyPr/>
          <a:lstStyle/>
          <a:p>
            <a:pPr algn="l"/>
            <a:r>
              <a:rPr lang="en-US" sz="2800" dirty="0">
                <a:solidFill>
                  <a:schemeClr val="tx1"/>
                </a:solidFill>
              </a:rPr>
              <a:t>Who: </a:t>
            </a:r>
            <a:r>
              <a:rPr lang="en-US" sz="2800" b="0" dirty="0">
                <a:solidFill>
                  <a:schemeClr val="tx1"/>
                </a:solidFill>
              </a:rPr>
              <a:t>Usually just one Manager participates</a:t>
            </a:r>
          </a:p>
          <a:p>
            <a:pPr algn="l"/>
            <a:r>
              <a:rPr lang="en-US" sz="2800" dirty="0">
                <a:solidFill>
                  <a:schemeClr val="tx1"/>
                </a:solidFill>
              </a:rPr>
              <a:t>What: </a:t>
            </a:r>
            <a:r>
              <a:rPr lang="en-US" sz="2800" b="0" dirty="0">
                <a:solidFill>
                  <a:schemeClr val="tx1"/>
                </a:solidFill>
              </a:rPr>
              <a:t>Typical HR behavioral questions, past experience relating to position</a:t>
            </a:r>
          </a:p>
          <a:p>
            <a:pPr algn="l"/>
            <a:r>
              <a:rPr lang="en-US" sz="2800" dirty="0">
                <a:solidFill>
                  <a:schemeClr val="tx1"/>
                </a:solidFill>
              </a:rPr>
              <a:t>When: </a:t>
            </a:r>
            <a:r>
              <a:rPr lang="en-US" sz="2800" b="0" dirty="0">
                <a:solidFill>
                  <a:schemeClr val="tx1"/>
                </a:solidFill>
              </a:rPr>
              <a:t>Confirm Date, Time, Who calls Who? </a:t>
            </a:r>
          </a:p>
          <a:p>
            <a:pPr algn="l"/>
            <a:r>
              <a:rPr lang="en-US" sz="2800" dirty="0">
                <a:solidFill>
                  <a:schemeClr val="tx1"/>
                </a:solidFill>
              </a:rPr>
              <a:t>Where: </a:t>
            </a:r>
            <a:r>
              <a:rPr lang="en-US" sz="2800" b="0" dirty="0">
                <a:solidFill>
                  <a:schemeClr val="tx1"/>
                </a:solidFill>
              </a:rPr>
              <a:t>Somewhere quiet, with good service</a:t>
            </a:r>
          </a:p>
          <a:p>
            <a:pPr algn="l"/>
            <a:r>
              <a:rPr lang="en-US" sz="2800" dirty="0">
                <a:solidFill>
                  <a:schemeClr val="tx1"/>
                </a:solidFill>
              </a:rPr>
              <a:t>Why: </a:t>
            </a:r>
            <a:r>
              <a:rPr lang="en-US" sz="2800" b="0" dirty="0">
                <a:solidFill>
                  <a:schemeClr val="tx1"/>
                </a:solidFill>
              </a:rPr>
              <a:t>To screen out candidates as initial step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3772-93CE-49C7-A0CE-FB9CA5D967AB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Text Placeholder 4"/>
          <p:cNvSpPr txBox="1">
            <a:spLocks/>
          </p:cNvSpPr>
          <p:nvPr/>
        </p:nvSpPr>
        <p:spPr>
          <a:xfrm>
            <a:off x="685800" y="1676400"/>
            <a:ext cx="8229600" cy="381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 baseline="0">
                <a:solidFill>
                  <a:srgbClr val="232C64"/>
                </a:solidFill>
                <a:latin typeface="Helvetica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/>
              <a:t>Summary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315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Phone Screen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Do:</a:t>
            </a:r>
            <a:endParaRPr lang="en-US" b="1" dirty="0"/>
          </a:p>
          <a:p>
            <a:r>
              <a:rPr lang="en-US" dirty="0"/>
              <a:t>Research (company, managers, competitors, etc.)</a:t>
            </a:r>
          </a:p>
          <a:p>
            <a:r>
              <a:rPr lang="en-US" dirty="0"/>
              <a:t>Have a copy of your resume and job description</a:t>
            </a:r>
          </a:p>
          <a:p>
            <a:r>
              <a:rPr lang="en-US" dirty="0"/>
              <a:t>Smile! Let your personality shine</a:t>
            </a:r>
          </a:p>
          <a:p>
            <a:r>
              <a:rPr lang="en-US" dirty="0"/>
              <a:t>Ask about next steps</a:t>
            </a:r>
          </a:p>
          <a:p>
            <a:r>
              <a:rPr lang="en-US" dirty="0"/>
              <a:t>Prepare 6-10 Questions ahead of time</a:t>
            </a:r>
          </a:p>
          <a:p>
            <a:endParaRPr lang="en-US" b="1" dirty="0"/>
          </a:p>
          <a:p>
            <a:pPr marL="0" indent="0">
              <a:buNone/>
            </a:pPr>
            <a:r>
              <a:rPr lang="en-US" b="1" dirty="0"/>
              <a:t>Don’t:</a:t>
            </a:r>
          </a:p>
          <a:p>
            <a:r>
              <a:rPr lang="en-US" dirty="0"/>
              <a:t>Talk about money/PTO/benefits</a:t>
            </a:r>
          </a:p>
          <a:p>
            <a:r>
              <a:rPr lang="en-US" dirty="0"/>
              <a:t>Speak badly of your current/past position(s)</a:t>
            </a:r>
          </a:p>
          <a:p>
            <a:r>
              <a:rPr lang="en-US" dirty="0"/>
              <a:t>Wear your pajamas </a:t>
            </a:r>
          </a:p>
          <a:p>
            <a:r>
              <a:rPr lang="en-US" dirty="0"/>
              <a:t>Answer the phone on the road</a:t>
            </a:r>
          </a:p>
          <a:p>
            <a:r>
              <a:rPr lang="en-US" dirty="0"/>
              <a:t>Miss the call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3772-93CE-49C7-A0CE-FB9CA5D967AB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Do’s and Don’ts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0047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Interview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Who: </a:t>
            </a:r>
            <a:r>
              <a:rPr lang="en-US" dirty="0"/>
              <a:t>You and 2-5 other candidates, 1-4 Managers</a:t>
            </a:r>
          </a:p>
          <a:p>
            <a:r>
              <a:rPr lang="en-US" b="1" dirty="0"/>
              <a:t>What: </a:t>
            </a:r>
            <a:r>
              <a:rPr lang="en-US" dirty="0"/>
              <a:t>A group interviewing for the same position</a:t>
            </a:r>
          </a:p>
          <a:p>
            <a:r>
              <a:rPr lang="en-US" b="1" dirty="0"/>
              <a:t>When:  </a:t>
            </a:r>
            <a:r>
              <a:rPr lang="en-US" dirty="0"/>
              <a:t>Can be used as a first step instead of phone screen</a:t>
            </a:r>
          </a:p>
          <a:p>
            <a:r>
              <a:rPr lang="en-US" b="1" dirty="0"/>
              <a:t>Where: </a:t>
            </a:r>
            <a:r>
              <a:rPr lang="en-US" dirty="0"/>
              <a:t>On Site, Conference room</a:t>
            </a:r>
          </a:p>
          <a:p>
            <a:r>
              <a:rPr lang="en-US" b="1" dirty="0"/>
              <a:t>Why: </a:t>
            </a:r>
            <a:r>
              <a:rPr lang="en-US" dirty="0"/>
              <a:t>To compare your experiences to others and gauge your social skills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3772-93CE-49C7-A0CE-FB9CA5D967AB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36915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Interview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Do:</a:t>
            </a:r>
            <a:endParaRPr lang="en-US" b="1" dirty="0"/>
          </a:p>
          <a:p>
            <a:r>
              <a:rPr lang="en-US" dirty="0"/>
              <a:t>Be precise with your answers</a:t>
            </a:r>
          </a:p>
          <a:p>
            <a:r>
              <a:rPr lang="en-US" dirty="0"/>
              <a:t>Feed off of other people</a:t>
            </a:r>
          </a:p>
          <a:p>
            <a:r>
              <a:rPr lang="en-US" dirty="0"/>
              <a:t>Be friendly and engaging</a:t>
            </a:r>
          </a:p>
          <a:p>
            <a:r>
              <a:rPr lang="en-US" dirty="0"/>
              <a:t>Be Professional</a:t>
            </a:r>
          </a:p>
          <a:p>
            <a:r>
              <a:rPr lang="en-US" dirty="0"/>
              <a:t>Come prepared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Don’t:</a:t>
            </a:r>
          </a:p>
          <a:p>
            <a:r>
              <a:rPr lang="en-US" dirty="0"/>
              <a:t>Ignore the other candidates </a:t>
            </a:r>
          </a:p>
          <a:p>
            <a:r>
              <a:rPr lang="en-US" dirty="0"/>
              <a:t>Lose focus while others answer</a:t>
            </a:r>
          </a:p>
          <a:p>
            <a:r>
              <a:rPr lang="en-US" dirty="0"/>
              <a:t>Cut others off</a:t>
            </a:r>
          </a:p>
          <a:p>
            <a:r>
              <a:rPr lang="en-US" dirty="0"/>
              <a:t>Ramble</a:t>
            </a:r>
          </a:p>
          <a:p>
            <a:r>
              <a:rPr lang="en-US" dirty="0"/>
              <a:t>Be a one-upper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3772-93CE-49C7-A0CE-FB9CA5D967AB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Do’s and Don’ts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7592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In-person interview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Who: </a:t>
            </a:r>
            <a:r>
              <a:rPr lang="en-US" dirty="0"/>
              <a:t>Hiring managers/Coworker/Staff</a:t>
            </a:r>
          </a:p>
          <a:p>
            <a:r>
              <a:rPr lang="en-US" b="1" dirty="0"/>
              <a:t>What: </a:t>
            </a:r>
            <a:r>
              <a:rPr lang="en-US" dirty="0"/>
              <a:t>One-on-One or Panel Style</a:t>
            </a:r>
          </a:p>
          <a:p>
            <a:r>
              <a:rPr lang="en-US" b="1" dirty="0"/>
              <a:t>When: </a:t>
            </a:r>
            <a:r>
              <a:rPr lang="en-US" dirty="0"/>
              <a:t>Final Step</a:t>
            </a:r>
          </a:p>
          <a:p>
            <a:r>
              <a:rPr lang="en-US" b="1" dirty="0"/>
              <a:t>Where: </a:t>
            </a:r>
            <a:r>
              <a:rPr lang="en-US" dirty="0"/>
              <a:t>On Site	</a:t>
            </a:r>
          </a:p>
          <a:p>
            <a:r>
              <a:rPr lang="en-US" b="1" dirty="0"/>
              <a:t>Why: </a:t>
            </a:r>
            <a:r>
              <a:rPr lang="en-US" dirty="0"/>
              <a:t>To match technical skills and cultural fit, gives YOU the chance to determine fit and meet the team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3772-93CE-49C7-A0CE-FB9CA5D967AB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139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In-person interview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Do:</a:t>
            </a:r>
          </a:p>
          <a:p>
            <a:r>
              <a:rPr lang="en-US" dirty="0"/>
              <a:t>Dress Appropriately</a:t>
            </a:r>
          </a:p>
          <a:p>
            <a:r>
              <a:rPr lang="en-US" dirty="0"/>
              <a:t>Research everyone you will meet with</a:t>
            </a:r>
          </a:p>
          <a:p>
            <a:r>
              <a:rPr lang="en-US" dirty="0"/>
              <a:t>Bring extra copies of your resume</a:t>
            </a:r>
          </a:p>
          <a:p>
            <a:r>
              <a:rPr lang="en-US" dirty="0"/>
              <a:t>Take notes</a:t>
            </a:r>
          </a:p>
          <a:p>
            <a:r>
              <a:rPr lang="en-US" dirty="0"/>
              <a:t>Prepare Questions</a:t>
            </a:r>
          </a:p>
          <a:p>
            <a:r>
              <a:rPr lang="en-US" dirty="0"/>
              <a:t>Give Specific Examples</a:t>
            </a:r>
          </a:p>
          <a:p>
            <a:r>
              <a:rPr lang="en-US" dirty="0"/>
              <a:t>Be Excited!</a:t>
            </a:r>
          </a:p>
          <a:p>
            <a:r>
              <a:rPr lang="en-US" dirty="0"/>
              <a:t>Give them business reasons why they should hire you</a:t>
            </a:r>
          </a:p>
          <a:p>
            <a:r>
              <a:rPr lang="en-US" dirty="0"/>
              <a:t>Follow-up with a Thank You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3772-93CE-49C7-A0CE-FB9CA5D967AB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Do’s and Don’ts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2590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In-Person interview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Don’t: </a:t>
            </a:r>
          </a:p>
          <a:p>
            <a:r>
              <a:rPr lang="en-US" dirty="0"/>
              <a:t>Be too early</a:t>
            </a:r>
          </a:p>
          <a:p>
            <a:r>
              <a:rPr lang="en-US" dirty="0"/>
              <a:t>Be a no-show</a:t>
            </a:r>
          </a:p>
          <a:p>
            <a:r>
              <a:rPr lang="en-US" dirty="0"/>
              <a:t>Wear perfume/cologne</a:t>
            </a:r>
          </a:p>
          <a:p>
            <a:r>
              <a:rPr lang="en-US" dirty="0"/>
              <a:t>Assume you got the position</a:t>
            </a:r>
          </a:p>
          <a:p>
            <a:r>
              <a:rPr lang="en-US" dirty="0"/>
              <a:t>Be overly friendly/casual</a:t>
            </a:r>
          </a:p>
          <a:p>
            <a:r>
              <a:rPr lang="en-US" dirty="0"/>
              <a:t>Stand up first to leave</a:t>
            </a:r>
          </a:p>
          <a:p>
            <a:r>
              <a:rPr lang="en-US" dirty="0"/>
              <a:t>Fidget</a:t>
            </a:r>
          </a:p>
          <a:p>
            <a:r>
              <a:rPr lang="en-US" dirty="0"/>
              <a:t>Interrupt</a:t>
            </a:r>
          </a:p>
          <a:p>
            <a:r>
              <a:rPr lang="en-US" dirty="0"/>
              <a:t>Lie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3772-93CE-49C7-A0CE-FB9CA5D967AB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Do’s and Don’ts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737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interview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Why are you looking to leave your current employer?</a:t>
            </a:r>
          </a:p>
          <a:p>
            <a:r>
              <a:rPr lang="en-US" dirty="0"/>
              <a:t>Why is there a gap in your employment?</a:t>
            </a:r>
          </a:p>
          <a:p>
            <a:r>
              <a:rPr lang="en-US" dirty="0"/>
              <a:t>Tell me about yourself.</a:t>
            </a:r>
          </a:p>
          <a:p>
            <a:r>
              <a:rPr lang="en-US" dirty="0"/>
              <a:t>What are your weaknesses?</a:t>
            </a:r>
          </a:p>
          <a:p>
            <a:endParaRPr lang="en-US" dirty="0" smtClean="0"/>
          </a:p>
          <a:p>
            <a:r>
              <a:rPr lang="en-US" dirty="0" smtClean="0"/>
              <a:t>What else have you experienced…?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3772-93CE-49C7-A0CE-FB9CA5D967AB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“Sticky Situations” and How to Answer </a:t>
            </a:r>
            <a:r>
              <a:rPr lang="en-US" dirty="0"/>
              <a:t>T</a:t>
            </a:r>
            <a:r>
              <a:rPr lang="en-US" dirty="0" smtClean="0"/>
              <a:t>hem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9976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Contact us for future questions or personal coaching!</a:t>
            </a:r>
            <a:endParaRPr lang="en-US" dirty="0" smtClean="0">
              <a:hlinkClick r:id="rId2"/>
            </a:endParaRPr>
          </a:p>
          <a:p>
            <a:endParaRPr lang="en-US" dirty="0">
              <a:hlinkClick r:id="rId2"/>
            </a:endParaRPr>
          </a:p>
          <a:p>
            <a:r>
              <a:rPr lang="en-US" dirty="0" smtClean="0">
                <a:hlinkClick r:id="rId2"/>
              </a:rPr>
              <a:t>Hannah.blue@comforce.com</a:t>
            </a:r>
            <a:endParaRPr lang="en-US" dirty="0" smtClean="0"/>
          </a:p>
          <a:p>
            <a:r>
              <a:rPr lang="en-US" dirty="0" smtClean="0"/>
              <a:t>425.296.4518</a:t>
            </a:r>
          </a:p>
          <a:p>
            <a:endParaRPr lang="en-US" dirty="0"/>
          </a:p>
          <a:p>
            <a:r>
              <a:rPr lang="en-US" dirty="0" smtClean="0">
                <a:hlinkClick r:id="rId3"/>
              </a:rPr>
              <a:t>Jessica.ferguson@comforce.com</a:t>
            </a:r>
            <a:endParaRPr lang="en-US" dirty="0" smtClean="0"/>
          </a:p>
          <a:p>
            <a:r>
              <a:rPr lang="en-US" dirty="0" smtClean="0"/>
              <a:t>425.605.2337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93772-93CE-49C7-A0CE-FB9CA5D967AB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Q &amp; 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8710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r">
          <a:defRPr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E40E1FFE7320F4B979860DF8E1E76E4" ma:contentTypeVersion="6" ma:contentTypeDescription="Create a new document." ma:contentTypeScope="" ma:versionID="52943319700efaffff9e25f25c7b3aec">
  <xsd:schema xmlns:xsd="http://www.w3.org/2001/XMLSchema" xmlns:xs="http://www.w3.org/2001/XMLSchema" xmlns:p="http://schemas.microsoft.com/office/2006/metadata/properties" xmlns:ns2="ad6c96de-13f4-4c82-93be-9385cc4b49b2" targetNamespace="http://schemas.microsoft.com/office/2006/metadata/properties" ma:root="true" ma:fieldsID="b4de64a5d795b90242244bd18a989a7c" ns2:_="">
    <xsd:import namespace="ad6c96de-13f4-4c82-93be-9385cc4b49b2"/>
    <xsd:element name="properties">
      <xsd:complexType>
        <xsd:sequence>
          <xsd:element name="documentManagement">
            <xsd:complexType>
              <xsd:all>
                <xsd:element ref="ns2:OpCo" minOccurs="0"/>
                <xsd:element ref="ns2:User" minOccurs="0"/>
                <xsd:element ref="ns2:Vertical" minOccurs="0"/>
                <xsd:element ref="ns2:Template" minOccurs="0"/>
                <xsd:element ref="ns2:Sales_x0020_Cycle" minOccurs="0"/>
                <xsd:element ref="ns2:Docume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6c96de-13f4-4c82-93be-9385cc4b49b2" elementFormDefault="qualified">
    <xsd:import namespace="http://schemas.microsoft.com/office/2006/documentManagement/types"/>
    <xsd:import namespace="http://schemas.microsoft.com/office/infopath/2007/PartnerControls"/>
    <xsd:element name="OpCo" ma:index="8" nillable="true" ma:displayName="OpCo" ma:default="ACS Group" ma:format="Dropdown" ma:internalName="OpCo">
      <xsd:simpleType>
        <xsd:restriction base="dms:Choice">
          <xsd:enumeration value="ACS Group"/>
          <xsd:enumeration value="COMFORCE"/>
          <xsd:enumeration value="HireGenics"/>
          <xsd:enumeration value="AIC"/>
          <xsd:enumeration value="CrossUSA"/>
          <xsd:enumeration value="PROBYS"/>
          <xsd:enumeration value="ACS Government Services"/>
          <xsd:enumeration value="ACS Global Services"/>
        </xsd:restriction>
      </xsd:simpleType>
    </xsd:element>
    <xsd:element name="User" ma:index="9" nillable="true" ma:displayName="User" ma:default="BDM" ma:internalName="User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BDM"/>
                    <xsd:enumeration value="Recruiter"/>
                    <xsd:enumeration value="Leadership"/>
                    <xsd:enumeration value="CSA"/>
                    <xsd:enumeration value="Corporate/Other"/>
                    <xsd:enumeration value="Administrator"/>
                  </xsd:restriction>
                </xsd:simpleType>
              </xsd:element>
            </xsd:sequence>
          </xsd:extension>
        </xsd:complexContent>
      </xsd:complexType>
    </xsd:element>
    <xsd:element name="Vertical" ma:index="10" nillable="true" ma:displayName="Vertical" ma:default="Information Technology" ma:internalName="Vertical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Information Technology"/>
                    <xsd:enumeration value="Telecommunications"/>
                    <xsd:enumeration value="Engineering"/>
                    <xsd:enumeration value="Healthcare Business Solutions"/>
                    <xsd:enumeration value="Professional Services"/>
                    <xsd:enumeration value="Other"/>
                  </xsd:restriction>
                </xsd:simpleType>
              </xsd:element>
            </xsd:sequence>
          </xsd:extension>
        </xsd:complexContent>
      </xsd:complexType>
    </xsd:element>
    <xsd:element name="Template" ma:index="11" nillable="true" ma:displayName="Template" ma:default="1" ma:internalName="Template">
      <xsd:simpleType>
        <xsd:restriction base="dms:Boolean"/>
      </xsd:simpleType>
    </xsd:element>
    <xsd:element name="Sales_x0020_Cycle" ma:index="12" nillable="true" ma:displayName="Sales Cycle" ma:default="Lead Generation" ma:internalName="Sales_x0020_Cycl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Lead Generation"/>
                    <xsd:enumeration value="Qualification"/>
                    <xsd:enumeration value="Proposal/Presentation"/>
                    <xsd:enumeration value="Negotiation"/>
                    <xsd:enumeration value="Close"/>
                    <xsd:enumeration value="Relationship Management"/>
                  </xsd:restriction>
                </xsd:simpleType>
              </xsd:element>
            </xsd:sequence>
          </xsd:extension>
        </xsd:complexContent>
      </xsd:complexType>
    </xsd:element>
    <xsd:element name="Document" ma:index="13" nillable="true" ma:displayName="Document" ma:default="Proposal" ma:format="Dropdown" ma:internalName="Document">
      <xsd:simpleType>
        <xsd:restriction base="dms:Choice">
          <xsd:enumeration value="Proposal"/>
          <xsd:enumeration value="RFP"/>
          <xsd:enumeration value="SOC"/>
          <xsd:enumeration value="Presentation"/>
          <xsd:enumeration value="Collateral"/>
          <xsd:enumeration value="Reference"/>
          <xsd:enumeration value="Playbook"/>
          <xsd:enumeration value="National Account Book"/>
          <xsd:enumeration value="Marketing"/>
          <xsd:enumeration value="Case Study"/>
          <xsd:enumeration value="Certificate"/>
          <xsd:enumeration value="Other"/>
          <xsd:enumeration value="Reference"/>
          <xsd:enumeration value="Form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 xmlns="ad6c96de-13f4-4c82-93be-9385cc4b49b2">true</Template>
    <User xmlns="ad6c96de-13f4-4c82-93be-9385cc4b49b2">
      <Value>BDM</Value>
      <Value>Recruiter</Value>
      <Value>Leadership</Value>
      <Value>CSA</Value>
      <Value>Corporate/Other</Value>
      <Value>Administrator</Value>
    </User>
    <Vertical xmlns="ad6c96de-13f4-4c82-93be-9385cc4b49b2"/>
    <Document xmlns="ad6c96de-13f4-4c82-93be-9385cc4b49b2">Other</Document>
    <Sales_x0020_Cycle xmlns="ad6c96de-13f4-4c82-93be-9385cc4b49b2"/>
    <OpCo xmlns="ad6c96de-13f4-4c82-93be-9385cc4b49b2">COMFORCE</OpCo>
  </documentManagement>
</p:properties>
</file>

<file path=customXml/itemProps1.xml><?xml version="1.0" encoding="utf-8"?>
<ds:datastoreItem xmlns:ds="http://schemas.openxmlformats.org/officeDocument/2006/customXml" ds:itemID="{A574C778-965D-426D-8ADA-8B2A8E301E1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07598CA-63A4-4F48-AE25-8CEEBE0FE2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d6c96de-13f4-4c82-93be-9385cc4b49b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A92485A-C2A6-4632-9348-846A2D993A04}">
  <ds:schemaRefs>
    <ds:schemaRef ds:uri="http://purl.org/dc/dcmitype/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ad6c96de-13f4-4c82-93be-9385cc4b49b2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398</Words>
  <Application>Microsoft Office PowerPoint</Application>
  <PresentationFormat>On-screen Show (4:3)</PresentationFormat>
  <Paragraphs>104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Phone Screen</vt:lpstr>
      <vt:lpstr>Phone Screen</vt:lpstr>
      <vt:lpstr>Group Interview</vt:lpstr>
      <vt:lpstr>Group Interview</vt:lpstr>
      <vt:lpstr>In-person interview</vt:lpstr>
      <vt:lpstr>In-person interview</vt:lpstr>
      <vt:lpstr>In-Person interview</vt:lpstr>
      <vt:lpstr>Common interview questions</vt:lpstr>
      <vt:lpstr>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2014 COMFORCE Presentation Template</dc:title>
  <dc:creator/>
  <cp:lastModifiedBy/>
  <cp:revision>1</cp:revision>
  <dcterms:created xsi:type="dcterms:W3CDTF">2013-08-01T17:46:30Z</dcterms:created>
  <dcterms:modified xsi:type="dcterms:W3CDTF">2014-12-03T17:43:10Z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0x0101005E40E1FFE7320F4B979860DF8E1E76E4</vt:lpwstr>
  </property>
</Properties>
</file>